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303" r:id="rId2"/>
    <p:sldId id="293" r:id="rId3"/>
    <p:sldId id="286" r:id="rId4"/>
    <p:sldId id="287" r:id="rId5"/>
    <p:sldId id="288" r:id="rId6"/>
    <p:sldId id="289" r:id="rId7"/>
    <p:sldId id="305" r:id="rId8"/>
    <p:sldId id="290" r:id="rId9"/>
    <p:sldId id="291" r:id="rId10"/>
    <p:sldId id="292" r:id="rId11"/>
    <p:sldId id="294" r:id="rId12"/>
    <p:sldId id="295" r:id="rId13"/>
    <p:sldId id="296" r:id="rId14"/>
    <p:sldId id="297" r:id="rId15"/>
    <p:sldId id="30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6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11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629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3858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096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33024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776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028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00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51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62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115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229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80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54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83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895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2A987-D2BD-403F-8171-6E80C7A59919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9DF0464-4979-455E-84DF-E9CBF2D83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70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Федеральная адаптированная образовательная программа дошкольного образования: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изучаем, обсуждаем, размышляем </a:t>
            </a:r>
          </a:p>
        </p:txBody>
      </p:sp>
    </p:spTree>
    <p:extLst>
      <p:ext uri="{BB962C8B-B14F-4D97-AF65-F5344CB8AC3E}">
        <p14:creationId xmlns:p14="http://schemas.microsoft.com/office/powerpoint/2010/main" val="1834777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033284"/>
              </p:ext>
            </p:extLst>
          </p:nvPr>
        </p:nvGraphicFramePr>
        <p:xfrm>
          <a:off x="-1" y="-2"/>
          <a:ext cx="12192001" cy="7030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05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8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 dirty="0">
                          <a:effectLst/>
                        </a:rPr>
                        <a:t>Вопросы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>
                          <a:effectLst/>
                        </a:rPr>
                        <a:t>Ответы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5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 dirty="0">
                          <a:effectLst/>
                        </a:rPr>
                        <a:t>Что является основание для разработки АОП?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>
                          <a:effectLst/>
                        </a:rPr>
                        <a:t>Для разработки АОП основанием является заключение ПМПК.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5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 dirty="0">
                          <a:effectLst/>
                        </a:rPr>
                        <a:t>Нужно ли согласие родителей на разработку АОП?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 dirty="0">
                          <a:effectLst/>
                        </a:rPr>
                        <a:t>Да, родители должны оформить письменное заявление на обучение и воспитание ребёнка по АОП.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09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>
                          <a:effectLst/>
                        </a:rPr>
                        <a:t>Кто участвует в разработке АОП?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 dirty="0">
                          <a:effectLst/>
                        </a:rPr>
                        <a:t>Весь педагогический коллектив (методист, педагог-психолог, учитель-логопед, учитель-дефектолог, воспитатель, музыкальный руководитель, инструктор по физической культуре и т.д.)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42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>
                          <a:effectLst/>
                        </a:rPr>
                        <a:t>На основе какой программы разрабатывается АОП?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 dirty="0">
                          <a:effectLst/>
                        </a:rPr>
                        <a:t>АОП разрабатывается на основе ФАОП.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09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>
                          <a:effectLst/>
                        </a:rPr>
                        <a:t>Что адаптируется в АОП по сравнению с ООП?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 dirty="0">
                          <a:effectLst/>
                        </a:rPr>
                        <a:t>Сроки, содержание, условия, методы, приёмы, способы, формы работы, режим посещения, график организации образовательного процесса на протяжении дня и т.д.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8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>
                          <a:effectLst/>
                        </a:rPr>
                        <a:t>На какой срок разрабатывается АОП?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 dirty="0">
                          <a:effectLst/>
                        </a:rPr>
                        <a:t>АОП разрабатывается на 1 год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42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>
                          <a:effectLst/>
                        </a:rPr>
                        <a:t>Нужно ли к АОП разрабатывать рабочую программу?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 dirty="0">
                          <a:effectLst/>
                        </a:rPr>
                        <a:t>Такой необходимости нет, так как в АОП каждый специалист расписывает свою коррекционную работу с ребёнком.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509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>
                          <a:effectLst/>
                        </a:rPr>
                        <a:t>Кем утверждается АОП?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ru-RU" sz="1400" dirty="0">
                          <a:effectLst/>
                        </a:rPr>
                        <a:t>АОП рассматривается </a:t>
                      </a:r>
                      <a:r>
                        <a:rPr lang="ru-RU" sz="1400" dirty="0" err="1">
                          <a:effectLst/>
                        </a:rPr>
                        <a:t>ППк</a:t>
                      </a:r>
                      <a:r>
                        <a:rPr lang="ru-RU" sz="1400" dirty="0">
                          <a:effectLst/>
                        </a:rPr>
                        <a:t>, утверждается педагогическим советом, согласуется с родителями (законными представителями) и утверждается заведующим ДОУ.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7" marR="58407" marT="58407" marB="58407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308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5407" y="1386348"/>
            <a:ext cx="10530348" cy="3145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400"/>
              </a:spcBef>
              <a:spcAft>
                <a:spcPts val="930"/>
              </a:spcAft>
            </a:pPr>
            <a:endParaRPr lang="ru-RU" sz="4000" b="1" dirty="0">
              <a:solidFill>
                <a:srgbClr val="333333"/>
              </a:solidFill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2400"/>
              </a:spcBef>
              <a:spcAft>
                <a:spcPts val="930"/>
              </a:spcAft>
            </a:pPr>
            <a:endParaRPr lang="ru-RU" sz="4000" b="1" dirty="0">
              <a:solidFill>
                <a:srgbClr val="333333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2400"/>
              </a:spcBef>
              <a:spcAft>
                <a:spcPts val="930"/>
              </a:spcAft>
            </a:pPr>
            <a:r>
              <a:rPr lang="ru-RU" sz="5400" b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Примерная структура АОП:</a:t>
            </a:r>
            <a:endParaRPr lang="ru-RU" sz="5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205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12192000" cy="6387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2040"/>
              </a:spcAft>
            </a:pPr>
            <a:endParaRPr lang="ru-RU" sz="3200" b="1" dirty="0">
              <a:solidFill>
                <a:srgbClr val="333333"/>
              </a:solidFill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040"/>
              </a:spcAft>
            </a:pPr>
            <a:r>
              <a:rPr lang="ru-RU" sz="3200" b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Целевой раздел. </a:t>
            </a: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Данный раздел включает в себя: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Пояснительную записку, которая включает: цели и задачи, принципы построения программы.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Значимые для разработки и реализации программы характеристики. Сюда мы включаем: общие сведения о ребёнке и его семье, данные о прохождении ПМПК, психолого-педагогическую характеристику ребёнка, специальные условия получения образования.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реализации программы.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42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000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2040"/>
              </a:spcAft>
            </a:pPr>
            <a:endParaRPr lang="ru-RU" sz="3200" b="1" dirty="0">
              <a:solidFill>
                <a:srgbClr val="333333"/>
              </a:solidFill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040"/>
              </a:spcAft>
            </a:pPr>
            <a:endParaRPr lang="ru-RU" sz="3200" b="1" dirty="0">
              <a:solidFill>
                <a:srgbClr val="333333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040"/>
              </a:spcAft>
            </a:pPr>
            <a:r>
              <a:rPr lang="ru-RU" sz="3200" b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</a:t>
            </a: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Он включает в себя: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Диагностический компонент.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Воспитательный компонент.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Коррекционно-развивающий компонент.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Образовательный компонент.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Организацию работы с родителями в рамках программы.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283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000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2040"/>
              </a:spcAft>
            </a:pPr>
            <a:endParaRPr lang="ru-RU" sz="3200" b="1" dirty="0">
              <a:solidFill>
                <a:srgbClr val="333333"/>
              </a:solidFill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040"/>
              </a:spcAft>
            </a:pPr>
            <a:endParaRPr lang="ru-RU" sz="3200" b="1" dirty="0">
              <a:solidFill>
                <a:srgbClr val="333333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040"/>
              </a:spcAft>
            </a:pPr>
            <a:r>
              <a:rPr lang="ru-RU" sz="3200" b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</a:t>
            </a: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включает в себя: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Индивидуальный учебный план.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Расписание образовательной деятельности.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Кадровое обеспечение программы.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программы.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Учебно-методическое обеспечение программы.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684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5838" y="1755658"/>
            <a:ext cx="10501312" cy="2066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2040"/>
              </a:spcAft>
            </a:pPr>
            <a:endParaRPr lang="ru-RU" sz="5400" b="1" dirty="0">
              <a:solidFill>
                <a:srgbClr val="333333"/>
              </a:solidFill>
              <a:latin typeface="Helvetica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2040"/>
              </a:spcAft>
            </a:pPr>
            <a:r>
              <a:rPr lang="ru-RU" sz="5400" b="1" dirty="0">
                <a:solidFill>
                  <a:srgbClr val="333333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Спасибо за внимание  !!!!!</a:t>
            </a:r>
            <a:endParaRPr lang="ru-RU" sz="5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692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465" y="265471"/>
            <a:ext cx="11867535" cy="4887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2400"/>
              </a:spcAft>
            </a:pPr>
            <a:endParaRPr lang="ru-RU" sz="3200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400"/>
              </a:spcAft>
            </a:pPr>
            <a:endParaRPr lang="ru-RU" sz="32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400"/>
              </a:spcAft>
            </a:pPr>
            <a:r>
              <a:rPr lang="ru-RU" sz="3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Приказом Министерства Просвещения РФ от 24 ноября 2022 года № 1022 была утверждена адаптированная образовательная программа дошкольного образования для обучающихся с ОВЗ (далее – ФАОП ДО), разработанная в соответствии с требованиями ФГОС дошкольного образования.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356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6477" y="206477"/>
            <a:ext cx="11985523" cy="482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2400"/>
              </a:spcAft>
            </a:pPr>
            <a:endParaRPr lang="ru-RU" sz="2800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400"/>
              </a:spcAft>
            </a:pPr>
            <a:endParaRPr lang="ru-RU" sz="28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400"/>
              </a:spcAft>
            </a:pPr>
            <a:r>
              <a:rPr lang="ru-RU" sz="2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ФАОП ДО является документом, в соответствии с которым организации, осуществляющие образовательную деятельность на уровне дошкольного образования, самостоятельно разрабатывают и утверждают адаптированные образовательные программы дошкольного образования (далее – АОП ДО) для обучающихся раннего и дошкольного возраста с ограниченными возможностями здоровья, в том числе: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755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67384"/>
            <a:ext cx="12192000" cy="562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АОП ДО для обучающихся с нарушениями слуха (глухих, слабослышащих и позднооглохших, перенесших операцию по </a:t>
            </a:r>
            <a:r>
              <a:rPr lang="ru-RU" sz="2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кохлеарной</a:t>
            </a:r>
            <a:r>
              <a:rPr lang="ru-RU" sz="2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имплантации);</a:t>
            </a:r>
            <a:endParaRPr lang="ru-RU" sz="26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АОП ДО для обучающихся с нарушениями зрения (слепых, слабовидящих, с </a:t>
            </a:r>
            <a:r>
              <a:rPr lang="ru-RU" sz="2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амблиопией</a:t>
            </a:r>
            <a:r>
              <a:rPr lang="ru-RU" sz="2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косоглазием);</a:t>
            </a:r>
            <a:endParaRPr lang="ru-RU" sz="26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АОП ДО для обучающихся с тяжелыми нарушениями речи;</a:t>
            </a:r>
            <a:endParaRPr lang="ru-RU" sz="26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АОП ДО для обучающихся с нарушениями опорно-двигательного аппарата;</a:t>
            </a:r>
            <a:endParaRPr lang="ru-RU" sz="26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АОП ДО для обучающихся с задержкой психического развития;</a:t>
            </a:r>
            <a:endParaRPr lang="ru-RU" sz="26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АОП ДО для обучающихся с расстройствами аутистического спектра;</a:t>
            </a:r>
            <a:endParaRPr lang="ru-RU" sz="26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АОП ДО для обучающихся с умственной отсталостью (интеллектуальными нарушениями);</a:t>
            </a:r>
            <a:endParaRPr lang="ru-RU" sz="26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АОП ДО для обучающихся с тяжелыми множественными нарушениями развития.</a:t>
            </a:r>
            <a:endParaRPr lang="ru-RU" sz="26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582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4703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2400"/>
              </a:spcAft>
            </a:pPr>
            <a:endParaRPr lang="ru-RU" sz="2800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400"/>
              </a:spcAft>
            </a:pPr>
            <a:endParaRPr lang="ru-RU" sz="28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400"/>
              </a:spcAft>
            </a:pPr>
            <a:r>
              <a:rPr lang="ru-RU" sz="2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ФАОП ДО включает три раздела: целевой, содержательный, организационный.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400"/>
              </a:spcAft>
            </a:pPr>
            <a:r>
              <a:rPr lang="ru-RU" sz="28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Целевой раздел ФАОП ДО</a:t>
            </a:r>
            <a:r>
              <a:rPr lang="ru-RU" sz="2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включает пояснительную записку и планируемые результаты освоения программы, определяет ее цели и задачи, принципы и подходы к формированию программы, планируемые результаты ее освоения в виде целевых ориентиров.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104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63747"/>
            <a:ext cx="12192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r>
              <a:rPr lang="ru-RU" sz="32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 ФАОП ДО</a:t>
            </a:r>
            <a:r>
              <a:rPr lang="ru-RU" sz="3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включает описание образовательной деятельности по пяти образовательным областям: </a:t>
            </a:r>
          </a:p>
          <a:p>
            <a:pPr marL="457200" indent="-457200">
              <a:spcAft>
                <a:spcPts val="2400"/>
              </a:spcAft>
              <a:buAutoNum type="arabicPeriod"/>
            </a:pPr>
            <a:r>
              <a:rPr lang="ru-RU" sz="3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развитие; </a:t>
            </a:r>
          </a:p>
          <a:p>
            <a:pPr marL="457200" indent="-457200">
              <a:spcAft>
                <a:spcPts val="2400"/>
              </a:spcAft>
              <a:buAutoNum type="arabicPeriod"/>
            </a:pPr>
            <a:r>
              <a:rPr lang="ru-RU" sz="3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развитие; </a:t>
            </a:r>
          </a:p>
          <a:p>
            <a:pPr marL="457200" indent="-457200">
              <a:spcAft>
                <a:spcPts val="2400"/>
              </a:spcAft>
              <a:buAutoNum type="arabicPeriod"/>
            </a:pPr>
            <a:r>
              <a:rPr lang="ru-RU" sz="3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речевое развитие; </a:t>
            </a:r>
          </a:p>
          <a:p>
            <a:pPr marL="457200" indent="-457200">
              <a:spcAft>
                <a:spcPts val="2400"/>
              </a:spcAft>
              <a:buAutoNum type="arabicPeriod"/>
            </a:pPr>
            <a:r>
              <a:rPr lang="ru-RU" sz="3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развитие; </a:t>
            </a:r>
          </a:p>
          <a:p>
            <a:pPr marL="457200" indent="-457200">
              <a:spcAft>
                <a:spcPts val="2400"/>
              </a:spcAft>
              <a:buAutoNum type="arabicPeriod"/>
            </a:pPr>
            <a:r>
              <a:rPr lang="ru-RU" sz="3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физическое развитие. 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183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5" y="-1"/>
            <a:ext cx="1135856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Кроме того, раздел включает информацию о формах, способах, методах и средствах реализации программы, которые отражают аспекты образовательной среды: 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предметно-пространственная развивающая образовательная среда; 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взаимодействия с педагогическим работником; 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взаимодействия с другими детьми; 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 отношений ребенка к миру, к другим людям, к себе; </a:t>
            </a:r>
          </a:p>
          <a:p>
            <a:pPr marL="342900" indent="-342900">
              <a:spcAft>
                <a:spcPts val="2400"/>
              </a:spcAft>
              <a:buAutoNum type="arabicPeriod"/>
            </a:pP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содержание образовательной деятельности по профессиональной коррекции нарушений развития обучающихся (программу коррекционно-развивающей работы).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421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12192000" cy="5633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2400"/>
              </a:spcAft>
            </a:pPr>
            <a:endParaRPr lang="ru-RU" sz="3200" b="1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400"/>
              </a:spcAft>
            </a:pPr>
            <a:r>
              <a:rPr lang="ru-RU" sz="32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 ФАОП ДО</a:t>
            </a:r>
            <a:r>
              <a:rPr lang="ru-RU" sz="3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содержит психолого-педагогические условия, обеспечивающие развитие ребенка той или иной нозологической группы, особенности организации развивающей предметно-пространственной среды, федеральный календарный план воспитательной работы с перечнем основных государственных и народных праздников, памятных дат в календарном плане воспитательной работы дошкольной образовательной организации.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166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2453" y="1769807"/>
            <a:ext cx="11415250" cy="283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400"/>
              </a:spcBef>
              <a:spcAft>
                <a:spcPts val="930"/>
              </a:spcAft>
            </a:pPr>
            <a:endParaRPr lang="ru-RU" sz="4800" b="1" dirty="0">
              <a:solidFill>
                <a:srgbClr val="333333"/>
              </a:solidFill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930"/>
              </a:spcAft>
            </a:pPr>
            <a:r>
              <a:rPr lang="ru-RU" sz="4800" b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вопросы, возникающие при разработке АОП</a:t>
            </a:r>
            <a:endParaRPr lang="ru-RU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99416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</TotalTime>
  <Words>696</Words>
  <Application>Microsoft Office PowerPoint</Application>
  <PresentationFormat>Широкоэкранный</PresentationFormat>
  <Paragraphs>80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Helvetica</vt:lpstr>
      <vt:lpstr>Symbol</vt:lpstr>
      <vt:lpstr>Times New Roman</vt:lpstr>
      <vt:lpstr>Trebuchet MS</vt:lpstr>
      <vt:lpstr>Wingdings 3</vt:lpstr>
      <vt:lpstr>Грань</vt:lpstr>
      <vt:lpstr>Федеральная адаптированная образовательная программа дошкольного образования: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7</cp:revision>
  <dcterms:created xsi:type="dcterms:W3CDTF">2023-02-20T12:22:51Z</dcterms:created>
  <dcterms:modified xsi:type="dcterms:W3CDTF">2023-04-26T09:54:54Z</dcterms:modified>
</cp:coreProperties>
</file>